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644" r:id="rId2"/>
    <p:sldId id="302" r:id="rId3"/>
    <p:sldId id="257" r:id="rId4"/>
    <p:sldId id="295" r:id="rId5"/>
    <p:sldId id="260" r:id="rId6"/>
    <p:sldId id="264" r:id="rId7"/>
    <p:sldId id="304" r:id="rId8"/>
    <p:sldId id="267" r:id="rId9"/>
    <p:sldId id="266" r:id="rId10"/>
    <p:sldId id="268" r:id="rId11"/>
    <p:sldId id="632" r:id="rId12"/>
    <p:sldId id="316" r:id="rId13"/>
    <p:sldId id="269" r:id="rId14"/>
    <p:sldId id="636" r:id="rId15"/>
    <p:sldId id="638" r:id="rId16"/>
    <p:sldId id="270" r:id="rId17"/>
    <p:sldId id="271" r:id="rId18"/>
    <p:sldId id="633" r:id="rId19"/>
    <p:sldId id="635" r:id="rId20"/>
    <p:sldId id="275" r:id="rId21"/>
    <p:sldId id="643" r:id="rId22"/>
    <p:sldId id="278" r:id="rId23"/>
    <p:sldId id="642" r:id="rId24"/>
    <p:sldId id="276" r:id="rId25"/>
    <p:sldId id="280" r:id="rId26"/>
    <p:sldId id="634" r:id="rId27"/>
    <p:sldId id="639" r:id="rId28"/>
    <p:sldId id="281" r:id="rId29"/>
    <p:sldId id="631" r:id="rId30"/>
    <p:sldId id="282" r:id="rId31"/>
    <p:sldId id="277" r:id="rId32"/>
    <p:sldId id="259" r:id="rId33"/>
    <p:sldId id="637" r:id="rId34"/>
    <p:sldId id="258" r:id="rId35"/>
    <p:sldId id="305" r:id="rId36"/>
    <p:sldId id="262" r:id="rId37"/>
    <p:sldId id="293" r:id="rId38"/>
    <p:sldId id="294" r:id="rId3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89"/>
    <p:restoredTop sz="96327"/>
  </p:normalViewPr>
  <p:slideViewPr>
    <p:cSldViewPr snapToGrid="0">
      <p:cViewPr varScale="1">
        <p:scale>
          <a:sx n="97" d="100"/>
          <a:sy n="97" d="100"/>
        </p:scale>
        <p:origin x="7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tiff>
</file>

<file path=ppt/media/image52.png>
</file>

<file path=ppt/media/image53.png>
</file>

<file path=ppt/media/image54.sv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8C618-EE4A-8C42-86B2-018916D57B82}" type="datetimeFigureOut">
              <a:rPr lang="en-DE" smtClean="0"/>
              <a:t>06/18/2023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1B152F-4DC4-8846-A892-81FF5D6207B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3316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894A6-9745-5D5D-5058-B4FB0378F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4CB7EC-7C26-D482-6E55-BFA927FC0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74FED-2AF2-6587-0926-2077A720D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9092-F152-644A-AED8-49C89CA17172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79934-2083-69AB-E0EF-FE629FF0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C42EC-04B7-2EC0-1809-2BD5B89FE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37579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7B520-D6FA-45A9-0203-BD80629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C0220-D00C-CA90-17B2-7A6929643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4FFE6-2E17-5A1A-44B9-3C7DCDC1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D0C27-2AED-B44E-BF45-D6A61FC8F2B1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B6006-5FBD-E888-D5BB-E92FE849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00582-6FBE-3AF7-1B0D-08FD126C1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9642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3319E6-0B92-6216-9B32-B360EF6952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D3BFA5-7AB7-B936-1D34-E5AB1C9BB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544FB-345F-6FB9-1D03-54DAA8CE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E440B-3B97-2243-B689-89BFC0E49AA8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01E95-FF5A-45E7-DF35-8F399B17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8BFB-A8AE-C9FD-3A04-1BF78758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6502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AABE1-D29C-9A84-E3ED-0C254A65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6660F-AA5D-7B90-AD71-C402F68E1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22CA3-DCD3-76D9-0D55-03843A033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D398-B9DE-C544-999C-B6A0A44C4A2E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28CC8-6703-27C2-AE6B-131E7E30B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500E1-2E65-F747-2278-8506E951C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3045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E6FD9-4A7F-CF73-CDE0-5D3833FE5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8DBA9-2F68-FAA7-C98D-299ACD36B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52298-3387-7419-6B94-5406557D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93F6C-DC41-A84A-94F9-688F3BC8A587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AE668-232D-01AF-65F2-404F57CF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D2DB7-DEF6-F0DC-F02E-A306259A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2284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F6B86-EAE1-186B-B904-C697E9D4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E9C8D-ACD5-025A-EC46-6D2487C33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BF0A45-82F4-2474-4EAA-80418E06C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BD2B37-B13C-E8AB-4977-3F2C8A77D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C6DCF-B8A9-864A-9B83-1BFEC5B9D679}" type="datetime1">
              <a:rPr lang="de-DE" smtClean="0"/>
              <a:t>18.06.2023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652AC-E9C8-0A56-FA89-6B37AA6F5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23392-08E9-295E-ED5D-7DF9D2BF5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6751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C6FC-A534-3BDA-C2AE-E6BFC8CBA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FD303-CA8D-C04D-11C5-D18FB236B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2A010-B6EB-62F0-D325-4F248A291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990074-846D-335E-DCA6-1AD1D3EEF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22BC53-7154-590E-F1C4-E71BF1069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76B297-E2BF-E2AA-CC33-34BF153B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680A7-E1BB-F94E-B6DE-4C2C0887291D}" type="datetime1">
              <a:rPr lang="de-DE" smtClean="0"/>
              <a:t>18.06.2023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3960DA-6B66-2744-A371-4428D634C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8918E8-9FFE-5E9E-58E9-321068920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65276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6BEDB-8F7A-7370-92DC-934A95BFB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338EE-D65E-81AC-31D0-CF76D8C60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2691B-7BCF-5944-936C-3BA2BDE2F529}" type="datetime1">
              <a:rPr lang="de-DE" smtClean="0"/>
              <a:t>18.06.2023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984D2-A065-A38E-3896-0C0E17FDF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33803-C677-5E02-0146-B8ADC8D0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55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AE950-2457-565F-F518-F4EE30138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9CBE3-8574-0A4F-80D3-03FB40323EE8}" type="datetime1">
              <a:rPr lang="de-DE" smtClean="0"/>
              <a:t>18.06.2023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CC86D0-CDBA-9C21-B813-98EE1E43B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FC5B2-8CCF-6383-2EFB-D8DB739E6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201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0652-0F33-5618-D0FF-A60CF9A4E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0FBCC-7824-CDD8-8AE6-190D13ADA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DAC8A-8D09-5452-D0ED-A2D03183E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22DD6-26AB-BE64-8E76-DF9C98B0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54AE-45E3-6C4C-8182-593825E03D1E}" type="datetime1">
              <a:rPr lang="de-DE" smtClean="0"/>
              <a:t>18.06.2023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FB60F-73C4-A270-02CF-665341DEA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36D9D-AF98-13D6-2168-C15B21545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6351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6F5C1-A4B0-BE3A-DB9C-9924F330D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DC979-8CA8-997B-CFF2-70FF7931B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897F9-C5A1-E8DD-634D-43BAC01E3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B8EAC-6238-CBA2-A39E-9F35597D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9552-1818-2142-83BC-EEFE16A6DA53}" type="datetime1">
              <a:rPr lang="de-DE" smtClean="0"/>
              <a:t>18.06.2023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71252-53DA-576F-D45F-2E4CA1D6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B1E3D-F8F7-3CC6-959F-5674EF82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8047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1493E6-FCBD-E666-2D6D-FC6B359E9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8BBCF-4D9D-86E6-675D-083EDE2BB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4E09F-D63B-1738-FAE9-0D828B369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74C72-AD01-9746-B0F0-5AB16C362C72}" type="datetime1">
              <a:rPr lang="de-DE" smtClean="0"/>
              <a:t>18.06.2023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6B6E5-B544-778F-01F1-D4CB2E1C7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08008-6B5C-BFDD-8932-AE12013143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0723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sv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hyperlink" Target="https://allmodelsarewrong.github.io/" TargetMode="Externa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hyperlink" Target="https://allmodelsarewrong.github.io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jmlr.org/papers/volume15/srivastava14a/srivastava14a.pdf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jmlr.org/papers/volume15/srivastava14a/srivastava14a.pdf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01.02177" TargetMode="External"/><Relationship Id="rId4" Type="http://schemas.openxmlformats.org/officeDocument/2006/relationships/hyperlink" Target="https://arxiv.org/abs/1912.0229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2/file/c399862d3b9d6b76c8436e924a68c45b-Paper.pdf" TargetMode="External"/><Relationship Id="rId2" Type="http://schemas.openxmlformats.org/officeDocument/2006/relationships/hyperlink" Target="http://yann.lecun.com/exdb/publis/pdf/lecun-89e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hyperlink" Target="https://jmlr.org/papers/volume15/srivastava14a/srivastava14a.pdf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Generalization</a:t>
            </a:r>
            <a:br>
              <a:rPr lang="en-DE" dirty="0"/>
            </a:br>
            <a:r>
              <a:rPr lang="en-DE" sz="4000" i="1" dirty="0"/>
              <a:t>Need for Inductive Bias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AE96-0CF6-C4FD-0EA2-1D37EE494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of Finding Complexity Sweet Spot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02A92-CD4F-55BE-8680-E012967BC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7205"/>
            <a:ext cx="5257800" cy="3839758"/>
          </a:xfrm>
        </p:spPr>
        <p:txBody>
          <a:bodyPr/>
          <a:lstStyle/>
          <a:p>
            <a:r>
              <a:rPr lang="en-GB" dirty="0"/>
              <a:t>training/in-sample error keeps decreasing with more complex model (less bias)</a:t>
            </a:r>
          </a:p>
          <a:p>
            <a:r>
              <a:rPr lang="en-GB" dirty="0"/>
              <a:t>test/out-of-sample error not easily accessible during training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e.g., cross-validation, early stopping</a:t>
            </a:r>
            <a:endParaRPr lang="en-GB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0869401-014D-3396-E243-221261288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174" y="2084777"/>
            <a:ext cx="5700562" cy="38397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6B78CB-5938-041E-DFFA-13E77926A71E}"/>
              </a:ext>
            </a:extLst>
          </p:cNvPr>
          <p:cNvSpPr txBox="1"/>
          <p:nvPr/>
        </p:nvSpPr>
        <p:spPr>
          <a:xfrm>
            <a:off x="11087541" y="58014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source</a:t>
            </a:r>
            <a:endParaRPr lang="en-GB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AE551-A7DF-BCA9-B2B8-11014F52E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251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9602-3A23-DF1C-2DD8-AA0A9DA80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Hyperparameters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07068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model complexity often controlled via hyperparameters (parameters not fitted but set in advance)</a:t>
                </a:r>
              </a:p>
              <a:p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examples:</a:t>
                </a:r>
              </a:p>
              <a:p>
                <a:pPr lvl="1"/>
                <a:r>
                  <a:rPr lang="en-GB" sz="2100" dirty="0"/>
                  <a:t>d</a:t>
                </a:r>
                <a:r>
                  <a:rPr lang="en-DE" sz="2100" dirty="0"/>
                  <a:t>egree of fitted polynomial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DE" sz="2100" dirty="0"/>
              </a:p>
              <a:p>
                <a:pPr lvl="1"/>
                <a:r>
                  <a:rPr lang="en-DE" sz="2100" dirty="0"/>
                  <a:t>number of considered nearest neighbors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DE" sz="2100" dirty="0"/>
              </a:p>
              <a:p>
                <a:pPr lvl="1"/>
                <a:r>
                  <a:rPr lang="en-GB" sz="2100" dirty="0"/>
                  <a:t>maximum d</a:t>
                </a:r>
                <a:r>
                  <a:rPr lang="en-DE" sz="2100" dirty="0"/>
                  <a:t>epth of decision tree</a:t>
                </a:r>
              </a:p>
              <a:p>
                <a:pPr lvl="1"/>
                <a:r>
                  <a:rPr lang="en-GB" sz="2100" dirty="0"/>
                  <a:t>n</a:t>
                </a:r>
                <a:r>
                  <a:rPr lang="en-DE" sz="2100" dirty="0"/>
                  <a:t>umber of trees in random forest</a:t>
                </a:r>
              </a:p>
              <a:p>
                <a:pPr lvl="1"/>
                <a:r>
                  <a:rPr lang="en-DE" sz="2100" dirty="0"/>
                  <a:t>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070684" cy="4351338"/>
              </a:xfrm>
              <a:blipFill>
                <a:blip r:embed="rId2"/>
                <a:stretch>
                  <a:fillRect l="-1869" t="-174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7DA75-F6B9-5ED2-CA9C-64B87F48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A1FD57-A9F0-4C89-D153-ACC0A3BFF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516" y="2685518"/>
            <a:ext cx="6822478" cy="3294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FD5E6-ED7A-BF3B-F9FD-128F9216441D}"/>
              </a:ext>
            </a:extLst>
          </p:cNvPr>
          <p:cNvSpPr txBox="1"/>
          <p:nvPr/>
        </p:nvSpPr>
        <p:spPr>
          <a:xfrm>
            <a:off x="9120099" y="1738366"/>
            <a:ext cx="236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</a:t>
            </a:r>
            <a:r>
              <a:rPr lang="en-DE" dirty="0"/>
              <a:t>yperparameter tuning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D34F72-9D52-BCFE-8044-99533EF5DAF9}"/>
              </a:ext>
            </a:extLst>
          </p:cNvPr>
          <p:cNvCxnSpPr>
            <a:stCxn id="6" idx="2"/>
          </p:cNvCxnSpPr>
          <p:nvPr/>
        </p:nvCxnSpPr>
        <p:spPr>
          <a:xfrm flipH="1">
            <a:off x="9837018" y="2107698"/>
            <a:ext cx="467092" cy="577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96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23A1F2-1503-6D91-0E1B-8214C1381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Methods for 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34977D-4A12-CCF0-F882-3C904908D0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reducing bias: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less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greater depth</a:t>
            </a:r>
          </a:p>
          <a:p>
            <a:r>
              <a:rPr lang="en-GB" sz="2100" dirty="0"/>
              <a:t>e</a:t>
            </a:r>
            <a:r>
              <a:rPr lang="en-DE" sz="2100" dirty="0"/>
              <a:t>nsemble: boosting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n</a:t>
            </a:r>
            <a:r>
              <a:rPr lang="en-DE" sz="2100" dirty="0"/>
              <a:t>eural network: more hidden nodes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m</a:t>
            </a:r>
            <a:r>
              <a:rPr lang="en-DE" sz="2100" dirty="0"/>
              <a:t>ore model features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E1E66-3E77-60A7-5349-511337286A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educing variance: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more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shallower depth</a:t>
            </a:r>
          </a:p>
          <a:p>
            <a:r>
              <a:rPr lang="en-GB" sz="2100" dirty="0"/>
              <a:t>ensemble: bagging (kind of regularization)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neural network: less hidden nodes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dimensionality reduction, feature selection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4EC2E4-8671-3A63-8BC9-1AFA7208D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875360-E436-8414-956F-19E582E1D76D}"/>
              </a:ext>
            </a:extLst>
          </p:cNvPr>
          <p:cNvSpPr txBox="1"/>
          <p:nvPr/>
        </p:nvSpPr>
        <p:spPr>
          <a:xfrm>
            <a:off x="9057372" y="571607"/>
            <a:ext cx="21004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b="1" dirty="0"/>
              <a:t>regularization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C4E9AE-1E51-7A52-BB0A-CEC0FFC73A5D}"/>
              </a:ext>
            </a:extLst>
          </p:cNvPr>
          <p:cNvCxnSpPr>
            <a:stCxn id="3" idx="2"/>
          </p:cNvCxnSpPr>
          <p:nvPr/>
        </p:nvCxnSpPr>
        <p:spPr>
          <a:xfrm flipH="1">
            <a:off x="7786838" y="1064050"/>
            <a:ext cx="2320758" cy="761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43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6500-92BC-9BCA-B31D-0D8020195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Regularization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3BA2C0-2959-4FF2-B62E-C060173C3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9057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45137-BA5A-B36F-E73F-D02561B52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800" dirty="0"/>
              <a:t>Supplement to General Recipe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80A46-8A74-4BBC-4C7D-DA493CCFA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adding one more piece to the general recipe of combining models, costs, and optimization methods: regularization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reduce test error, possibly at expense of increased training error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many ways: explicit constraints, adding penalties, priors, parameter sharing, data set augmentation, early stopping, dropout, bagging, …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17386-E05D-6307-FCBD-F24208AA7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9824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7410B-A076-81BD-1F34-C04D05D4E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 of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289B3-24EE-9DFD-4F49-AEDC2C0B7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3 possible scenarios: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trained model family …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excluded the true data-generating process (underﬁtting, high bias)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matched the true data-generating process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included the data-generating process, but also many others (overﬁtting, high variance)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goal of regularization: take a model from 3 into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9B4F1A-9B14-8BA7-4EC1-3B0BCEEB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4501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F65A27-D4FE-F872-C7BD-D09054C45B86}"/>
              </a:ext>
            </a:extLst>
          </p:cNvPr>
          <p:cNvSpPr/>
          <p:nvPr/>
        </p:nvSpPr>
        <p:spPr>
          <a:xfrm>
            <a:off x="4052237" y="4312119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6F16FEB-005B-4365-D67C-8FB7C804F3D6}"/>
              </a:ext>
            </a:extLst>
          </p:cNvPr>
          <p:cNvSpPr/>
          <p:nvPr/>
        </p:nvSpPr>
        <p:spPr>
          <a:xfrm>
            <a:off x="6049537" y="2213812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000" dirty="0"/>
                  <a:t>norm to cost function</a:t>
                </a:r>
                <a:endParaRPr lang="en-GB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aka w</a:t>
                </a:r>
                <a:r>
                  <a:rPr lang="en-DE" sz="2000" dirty="0"/>
                  <a:t>eight decay (neural networks)</a:t>
                </a:r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ridge regression for linear regression (MSE costs)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b="1">
                                <a:latin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̂"/>
                                <m:ctrlP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analytical solution: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ridge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000" b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𝐈</m:t>
                            </m:r>
                          </m:e>
                        </m:d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sz="20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 (Ridge Regression)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E6C35-9946-346B-1491-7CF0F93B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/>
              <p:nvPr/>
            </p:nvSpPr>
            <p:spPr>
              <a:xfrm>
                <a:off x="2136810" y="5887037"/>
                <a:ext cx="20407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 err="1"/>
                  <a:t>i</a:t>
                </a:r>
                <a:r>
                  <a:rPr lang="en-DE" dirty="0"/>
                  <a:t>dentity matrix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6810" y="5887037"/>
                <a:ext cx="2040751" cy="369332"/>
              </a:xfrm>
              <a:prstGeom prst="rect">
                <a:avLst/>
              </a:prstGeom>
              <a:blipFill>
                <a:blip r:embed="rId4"/>
                <a:stretch>
                  <a:fillRect t="-6667" r="-1863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E223B3-581A-FBA6-1249-0186657DF22B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022332" y="5505651"/>
            <a:ext cx="134854" cy="38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E607F70-DB94-E3A4-9C21-845042D375B6}"/>
              </a:ext>
            </a:extLst>
          </p:cNvPr>
          <p:cNvSpPr txBox="1"/>
          <p:nvPr/>
        </p:nvSpPr>
        <p:spPr>
          <a:xfrm>
            <a:off x="7854216" y="153319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hyperparameter controlling strength of regularization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915AF1-2E35-7C0C-1A2A-6AE6979D378E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6448926" y="1856356"/>
            <a:ext cx="1405290" cy="492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2BE184-17EE-226A-FC0B-C92B251C851C}"/>
              </a:ext>
            </a:extLst>
          </p:cNvPr>
          <p:cNvSpPr txBox="1"/>
          <p:nvPr/>
        </p:nvSpPr>
        <p:spPr>
          <a:xfrm>
            <a:off x="10821282" y="58836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59BDF090-ED9E-25B6-9B10-AA53CEE3B7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37140" y="3404551"/>
            <a:ext cx="3386010" cy="283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77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79BB16-D4B5-FD1B-04CF-1F4E67E7AC78}"/>
              </a:ext>
            </a:extLst>
          </p:cNvPr>
          <p:cNvSpPr/>
          <p:nvPr/>
        </p:nvSpPr>
        <p:spPr>
          <a:xfrm>
            <a:off x="4459701" y="2476899"/>
            <a:ext cx="1392455" cy="84417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norm to cost function</a:t>
                </a:r>
                <a:endParaRPr lang="en-GB" sz="2000" dirty="0"/>
              </a:p>
              <a:p>
                <a:pPr marL="0" indent="0">
                  <a:buNone/>
                </a:pP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r>
                  <a:rPr lang="en-GB" sz="2000" b="1" dirty="0"/>
                  <a:t>L</a:t>
                </a:r>
                <a:r>
                  <a:rPr lang="en-GB" sz="2000" dirty="0"/>
                  <a:t>east </a:t>
                </a:r>
                <a:r>
                  <a:rPr lang="en-GB" sz="2000" b="1" dirty="0"/>
                  <a:t>A</a:t>
                </a:r>
                <a:r>
                  <a:rPr lang="en-GB" sz="2000" dirty="0"/>
                  <a:t>bsolute </a:t>
                </a:r>
                <a:r>
                  <a:rPr lang="en-GB" sz="2000" b="1" dirty="0"/>
                  <a:t>S</a:t>
                </a:r>
                <a:r>
                  <a:rPr lang="en-GB" sz="2000" dirty="0"/>
                  <a:t>hrinkage and </a:t>
                </a:r>
                <a:r>
                  <a:rPr lang="en-GB" sz="2000" b="1" dirty="0"/>
                  <a:t>S</a:t>
                </a:r>
                <a:r>
                  <a:rPr lang="en-GB" sz="2000" dirty="0"/>
                  <a:t>election </a:t>
                </a:r>
                <a:r>
                  <a:rPr lang="en-GB" sz="2000" b="1" dirty="0"/>
                  <a:t>O</a:t>
                </a:r>
                <a:r>
                  <a:rPr lang="en-GB" sz="2000" dirty="0"/>
                  <a:t>perator: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				a</a:t>
                </a:r>
                <a:r>
                  <a:rPr lang="en-DE" sz="2000" dirty="0"/>
                  <a:t>lso performs feature selection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  <a:blipFill>
                <a:blip r:embed="rId2"/>
                <a:stretch>
                  <a:fillRect l="-1054" t="-10174" r="-158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dirty="0"/>
                  <a:t> Regularization (LASSO)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946F4-E7DF-4425-8081-EFA09CA0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17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7076F-8C77-4EE8-9D7F-34F4B902A274}"/>
              </a:ext>
            </a:extLst>
          </p:cNvPr>
          <p:cNvSpPr txBox="1"/>
          <p:nvPr/>
        </p:nvSpPr>
        <p:spPr>
          <a:xfrm>
            <a:off x="11353800" y="56971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352AB18-1497-DF92-ABBF-3CD789878F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41607" y="621006"/>
            <a:ext cx="3287438" cy="274801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6207B273-A2A6-39D8-5F68-BAA2696A69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41607" y="3369019"/>
            <a:ext cx="3287438" cy="2748013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567EC4-2F2F-115C-C484-98057EF81BED}"/>
              </a:ext>
            </a:extLst>
          </p:cNvPr>
          <p:cNvCxnSpPr>
            <a:cxnSpLocks/>
          </p:cNvCxnSpPr>
          <p:nvPr/>
        </p:nvCxnSpPr>
        <p:spPr>
          <a:xfrm flipV="1">
            <a:off x="7834964" y="4620126"/>
            <a:ext cx="2040556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881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360D385-E370-58B5-7B4B-6F581264FDB9}"/>
              </a:ext>
            </a:extLst>
          </p:cNvPr>
          <p:cNvSpPr/>
          <p:nvPr/>
        </p:nvSpPr>
        <p:spPr>
          <a:xfrm>
            <a:off x="2435190" y="3322966"/>
            <a:ext cx="7324825" cy="11543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frequentist maximum likelihood estimation: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MLE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maximum a posteriori estimation as alternative applying Bayes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</m:t>
                              </m:r>
                              <m:r>
                                <m:rPr>
                                  <m:sty m:val="p"/>
                                </m:rPr>
                                <a:rPr lang="en-US" sz="2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AP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GB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num>
                        <m:den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</m:e>
                          </m:nary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𝝑</m:t>
                          </m:r>
                        </m:den>
                      </m:f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2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r>
                  <a:rPr lang="en-GB" sz="2200" dirty="0"/>
                  <a:t>approximation to Bayesian inference (using mode of posterior distribution)</a:t>
                </a:r>
              </a:p>
              <a:p>
                <a:r>
                  <a:rPr lang="en-GB" sz="2200" dirty="0"/>
                  <a:t>maximum likelihood special case of maximum a posteriori estimation with uniform prior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A5FAEBE6-858F-A756-A947-07C5182A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aximum a Posteriori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1F38A-BCE2-B8EE-627F-968762F8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B510C6-7C6F-3FCD-35FC-D4E1C7323FB4}"/>
              </a:ext>
            </a:extLst>
          </p:cNvPr>
          <p:cNvSpPr txBox="1"/>
          <p:nvPr/>
        </p:nvSpPr>
        <p:spPr>
          <a:xfrm>
            <a:off x="6798451" y="4698868"/>
            <a:ext cx="21307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rior distribution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45B9D-D3B9-660E-11B8-82566C584F6A}"/>
              </a:ext>
            </a:extLst>
          </p:cNvPr>
          <p:cNvSpPr txBox="1"/>
          <p:nvPr/>
        </p:nvSpPr>
        <p:spPr>
          <a:xfrm>
            <a:off x="1485935" y="4698868"/>
            <a:ext cx="261994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osterior distribution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E7B0125-14CE-67A9-68AB-231D17BB3005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795909" y="3936733"/>
            <a:ext cx="1809347" cy="762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50A18A8-8E65-89FC-B7D3-9C9EAEC1B134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7421078" y="4520617"/>
            <a:ext cx="442761" cy="178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36F56FE-2433-6CFB-5B96-47582FDFF757}"/>
              </a:ext>
            </a:extLst>
          </p:cNvPr>
          <p:cNvSpPr txBox="1"/>
          <p:nvPr/>
        </p:nvSpPr>
        <p:spPr>
          <a:xfrm>
            <a:off x="5218968" y="4698868"/>
            <a:ext cx="12944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likelihood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0749784-4184-2032-3AF2-0822AC814CF7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5866197" y="4483424"/>
            <a:ext cx="101466" cy="21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EB84F89-5FF0-36FD-E5EB-28CC45256527}"/>
              </a:ext>
            </a:extLst>
          </p:cNvPr>
          <p:cNvSpPr txBox="1"/>
          <p:nvPr/>
        </p:nvSpPr>
        <p:spPr>
          <a:xfrm>
            <a:off x="6865756" y="1484490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3BB2BA8-C18D-23AA-2B95-9F93566488B7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806559" y="1853822"/>
            <a:ext cx="147144" cy="332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483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A0A9E-D26E-923F-7B1C-6485CDF4F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</a:t>
            </a:r>
            <a:r>
              <a:rPr lang="en-DE" dirty="0"/>
              <a:t>riors as Regularizers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distribution: </a:t>
                </a:r>
                <a:r>
                  <a:rPr lang="en-GB" sz="2400" dirty="0"/>
                  <a:t>leveraging information that cannot be found in training data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many regularized estimation strategies can be interpreted as MAP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Gaussian prior on parameters</a:t>
                </a:r>
                <a:endParaRPr lang="en-GB" sz="2000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</a:t>
                </a:r>
                <a:r>
                  <a:rPr lang="en-GB" sz="2000" dirty="0"/>
                  <a:t>isotropic Laplace </a:t>
                </a:r>
                <a:r>
                  <a:rPr lang="en-DE" sz="2000" dirty="0"/>
                  <a:t>prior on parameters</a:t>
                </a:r>
                <a:endParaRPr lang="en-US" sz="20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usage of c</a:t>
                </a:r>
                <a:r>
                  <a:rPr lang="en-DE" sz="2400" dirty="0"/>
                  <a:t>onjugate priors allows </a:t>
                </a:r>
                <a:r>
                  <a:rPr lang="en-GB" sz="2400" dirty="0"/>
                  <a:t>analytical solution of MAP (as mode of posterior distribution can be given in closed form)</a:t>
                </a:r>
              </a:p>
              <a:p>
                <a:r>
                  <a:rPr lang="en-GB" sz="2400" dirty="0"/>
                  <a:t>c</a:t>
                </a:r>
                <a:r>
                  <a:rPr lang="en-DE" sz="2400" dirty="0"/>
                  <a:t>onjugate distributions: prior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and posterior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in same probability distribution family (e.g., exponential family)</a:t>
                </a: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conjugate prior for likelihood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F21E4-EA26-B7AE-1159-86E8CCDE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504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need for appropriate inductive bias</a:t>
            </a:r>
            <a:endParaRPr lang="en-GB" sz="2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021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g</a:t>
            </a:r>
            <a:r>
              <a:rPr lang="en-DE" sz="2400" dirty="0"/>
              <a:t>oal: prevent overfitting of large neural networks</a:t>
            </a:r>
          </a:p>
          <a:p>
            <a:pPr marL="0" indent="0">
              <a:buNone/>
            </a:pPr>
            <a:r>
              <a:rPr lang="en-GB" sz="2400" dirty="0"/>
              <a:t>i</a:t>
            </a:r>
            <a:r>
              <a:rPr lang="en-DE" sz="2400" dirty="0"/>
              <a:t>dea: </a:t>
            </a:r>
            <a:r>
              <a:rPr lang="en-GB" sz="2400" dirty="0"/>
              <a:t>randomly drop non-output nodes (along with their connections) during training (not prediction)</a:t>
            </a:r>
            <a:endParaRPr lang="en-DE" sz="2400" dirty="0"/>
          </a:p>
          <a:p>
            <a:r>
              <a:rPr lang="en-GB" sz="2400" dirty="0" err="1"/>
              <a:t>i</a:t>
            </a:r>
            <a:r>
              <a:rPr lang="en-DE" sz="2400" dirty="0"/>
              <a:t>mplicit ensemble method (kind of sampling from exponentially many differently thinned networks): </a:t>
            </a:r>
            <a:r>
              <a:rPr lang="en-GB" sz="2400" dirty="0"/>
              <a:t>for each mini-batch, randomly sample independent binary masks for the nodes</a:t>
            </a:r>
            <a:endParaRPr lang="en-DE" sz="2400" dirty="0"/>
          </a:p>
          <a:p>
            <a:r>
              <a:rPr lang="en-GB" sz="2400" dirty="0"/>
              <a:t>inexpensive approximation</a:t>
            </a:r>
            <a:r>
              <a:rPr lang="en-DE" sz="2400" dirty="0"/>
              <a:t> to bagging (without training many different neural networks) with parameter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611357" y="478615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5DC49EB6-4E3C-BD1D-AFE6-9489551CA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482" y="2146898"/>
            <a:ext cx="4728393" cy="256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85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AC3FB203-60E3-2CDD-B79F-6E5EB6068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712" y="1475435"/>
            <a:ext cx="4940538" cy="26779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58391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key advantage compared to averaging ensemble of independent models (typical bagging procedure):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etter generalization by means of </a:t>
            </a:r>
            <a:r>
              <a:rPr lang="en-GB" sz="2600" dirty="0"/>
              <a:t>regularizing each hidden node to perform well regardless of which other hidden nodes are in the model (adaptability)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clever noise injection method: destroying extracted features rather than input values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599833" y="632917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D74F1ED8-2B06-69BF-F95C-064C668B9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3207" y="4986121"/>
            <a:ext cx="4983367" cy="13381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/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600" dirty="0"/>
                  <a:t>Bernoulli (hyperparameter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600" dirty="0"/>
                  <a:t>)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blipFill>
                <a:blip r:embed="rId5"/>
                <a:stretch>
                  <a:fillRect l="-962" t="-3704" r="-481" b="-222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889BFF3-AAD4-10FE-C4ED-EB0FE07025FB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9158663" y="1678296"/>
            <a:ext cx="813515" cy="226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C8B01E6-4B25-88A2-7A21-D7B5D5F08298}"/>
              </a:ext>
            </a:extLst>
          </p:cNvPr>
          <p:cNvSpPr txBox="1"/>
          <p:nvPr/>
        </p:nvSpPr>
        <p:spPr>
          <a:xfrm>
            <a:off x="8810244" y="4297261"/>
            <a:ext cx="3322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weight scaling inference rule (approximating ensemble predictions)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5708AB4-929F-5EE9-3DFE-B84B92077A39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10471298" y="4882036"/>
            <a:ext cx="1213771" cy="690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84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6A906-C80A-5E7A-F2D2-35AC16C9B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 (CNN)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2192C3-E666-A8FC-0F3E-9E5DCDAE1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0253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CBC89-6F31-A16E-AC51-D92B06624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Feed-Forward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omputation in usual feed-forward network: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scalar input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to activation function of nodes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dirty="0"/>
                  <a:t> in</a:t>
                </a:r>
                <a:r>
                  <a:rPr lang="en-DE" dirty="0"/>
                  <a:t> hidden or output layer as matrix multiplication of scalar output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from activation function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from previous layer with connecting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dropping dimension of different training observations in this view </a:t>
                </a:r>
                <a:r>
                  <a:rPr lang="en-GB" dirty="0">
                    <a:sym typeface="Wingdings" pitchFamily="2" charset="2"/>
                  </a:rPr>
                  <a:t> loading full batch or mini-batches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  <a:blipFill>
                <a:blip r:embed="rId2"/>
                <a:stretch>
                  <a:fillRect l="-1447" t="-2035" r="-1608" b="-1337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09B5-6DEB-C11A-DC09-814E3588E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01C7E5A-7E5B-BA8F-A247-64824ED87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696834" y="2069431"/>
            <a:ext cx="2429049" cy="27191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/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blipFill>
                <a:blip r:embed="rId4"/>
                <a:stretch>
                  <a:fillRect b="-57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/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/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blipFill>
                <a:blip r:embed="rId6"/>
                <a:stretch>
                  <a:fillRect r="-37500" b="-11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2676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9079BF8D-3AB9-563D-7A31-575C25023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200" y="2303359"/>
            <a:ext cx="2082801" cy="2850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2B56CE-A757-C5D6-D29F-D5A937F8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Grid-Like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D6CF0-719D-4091-507F-7E895EA77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170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data with grid-like topology (spatial structures), e.g.:</a:t>
            </a:r>
          </a:p>
          <a:p>
            <a:r>
              <a:rPr lang="en-GB" dirty="0"/>
              <a:t>time-series data: 1-D grid of data taken at regular time intervals (can also be done with recurrent neural networks or transformers)</a:t>
            </a:r>
          </a:p>
          <a:p>
            <a:r>
              <a:rPr lang="en-GB" dirty="0"/>
              <a:t>image data: 2-D grid of pixels (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computer vision)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convolutional networks: neural networks using convolution in place of general matrix multiplication in at least one of their layers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highly regularized feed-forward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25449-36B3-7ADF-7AD7-4F782FC4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EFAE0-E2E8-9956-139B-FC015E3F1922}"/>
              </a:ext>
            </a:extLst>
          </p:cNvPr>
          <p:cNvSpPr txBox="1"/>
          <p:nvPr/>
        </p:nvSpPr>
        <p:spPr>
          <a:xfrm>
            <a:off x="9490509" y="1134050"/>
            <a:ext cx="253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calar value (like in usual feed-forward network)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B2E127-B6A8-E4A9-F1C7-FF64E6551381}"/>
              </a:ext>
            </a:extLst>
          </p:cNvPr>
          <p:cNvCxnSpPr>
            <a:stCxn id="8" idx="2"/>
          </p:cNvCxnSpPr>
          <p:nvPr/>
        </p:nvCxnSpPr>
        <p:spPr>
          <a:xfrm flipH="1">
            <a:off x="10607040" y="1780381"/>
            <a:ext cx="149236" cy="548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35F221-63B9-6BF9-B047-4D14BB71655F}"/>
              </a:ext>
            </a:extLst>
          </p:cNvPr>
          <p:cNvSpPr txBox="1"/>
          <p:nvPr/>
        </p:nvSpPr>
        <p:spPr>
          <a:xfrm>
            <a:off x="11405571" y="522226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2103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EF9B5-0290-E021-D5EA-6785166FB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 Operation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t</a:t>
                </a:r>
                <a:r>
                  <a:rPr lang="en-DE" sz="2400" dirty="0"/>
                  <a:t>o be exact, usually rather cross-correlation instead of convolution operation (what would have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DE" sz="2400" dirty="0"/>
                  <a:t> here):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</m:d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again, dropping dimension of different training observations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atrices </a:t>
                </a:r>
                <a:r>
                  <a:rPr lang="en-DE" sz="2400" dirty="0">
                    <a:sym typeface="Wingdings" pitchFamily="2" charset="2"/>
                  </a:rPr>
                  <a:t></a:t>
                </a:r>
                <a:r>
                  <a:rPr lang="en-DE" sz="2400" dirty="0"/>
                  <a:t> tensors: several input channels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DE" sz="2400" dirty="0"/>
                  <a:t> (e.g., RGB) and several output channels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DE" sz="2400" dirty="0"/>
                  <a:t> (different feature maps, e.g., vertical edge, nose, ear, …)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  <a:blipFill>
                <a:blip r:embed="rId2"/>
                <a:stretch>
                  <a:fillRect l="-1264" t="-15988" r="-126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CD199-DF34-FB08-5D30-6F02741CE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19A6DFB9-DB90-0D13-EF8E-FF304FB5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8453" y="2378003"/>
            <a:ext cx="3255357" cy="324658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2BBB2B-F6C7-FD92-20B5-C363C5428A16}"/>
              </a:ext>
            </a:extLst>
          </p:cNvPr>
          <p:cNvCxnSpPr>
            <a:cxnSpLocks/>
          </p:cNvCxnSpPr>
          <p:nvPr/>
        </p:nvCxnSpPr>
        <p:spPr>
          <a:xfrm flipH="1">
            <a:off x="5809673" y="2521529"/>
            <a:ext cx="46182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9D5BBA-F854-2A69-E203-60073BB09181}"/>
              </a:ext>
            </a:extLst>
          </p:cNvPr>
          <p:cNvCxnSpPr>
            <a:cxnSpLocks/>
          </p:cNvCxnSpPr>
          <p:nvPr/>
        </p:nvCxnSpPr>
        <p:spPr>
          <a:xfrm>
            <a:off x="6271493" y="2521529"/>
            <a:ext cx="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ED0E960-D87B-FCD5-860D-C122F94948B4}"/>
              </a:ext>
            </a:extLst>
          </p:cNvPr>
          <p:cNvSpPr txBox="1"/>
          <p:nvPr/>
        </p:nvSpPr>
        <p:spPr>
          <a:xfrm>
            <a:off x="1463040" y="3539629"/>
            <a:ext cx="1715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feature map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16D835-0410-63C6-984F-8F0D2C19AD79}"/>
              </a:ext>
            </a:extLst>
          </p:cNvPr>
          <p:cNvSpPr txBox="1"/>
          <p:nvPr/>
        </p:nvSpPr>
        <p:spPr>
          <a:xfrm>
            <a:off x="4500887" y="3539629"/>
            <a:ext cx="1901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</a:t>
            </a:r>
            <a:r>
              <a:rPr lang="en-DE" sz="2400" dirty="0"/>
              <a:t>nput (matrix)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C17276-3A4B-516A-B044-89D5AE63745F}"/>
              </a:ext>
            </a:extLst>
          </p:cNvPr>
          <p:cNvSpPr txBox="1"/>
          <p:nvPr/>
        </p:nvSpPr>
        <p:spPr>
          <a:xfrm>
            <a:off x="6519828" y="3539629"/>
            <a:ext cx="2020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k</a:t>
            </a:r>
            <a:r>
              <a:rPr lang="en-DE" sz="2400" dirty="0"/>
              <a:t>ernel (matrix)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0AD5766-3856-D674-1260-0F039D7F16E1}"/>
              </a:ext>
            </a:extLst>
          </p:cNvPr>
          <p:cNvCxnSpPr/>
          <p:nvPr/>
        </p:nvCxnSpPr>
        <p:spPr>
          <a:xfrm flipV="1">
            <a:off x="2320710" y="3089709"/>
            <a:ext cx="220359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5528652-11FD-350A-26C8-9E6ECD9A1AB0}"/>
              </a:ext>
            </a:extLst>
          </p:cNvPr>
          <p:cNvCxnSpPr>
            <a:stCxn id="21" idx="0"/>
          </p:cNvCxnSpPr>
          <p:nvPr/>
        </p:nvCxnSpPr>
        <p:spPr>
          <a:xfrm flipV="1">
            <a:off x="5451789" y="3089709"/>
            <a:ext cx="111613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DF3077-3CBC-E817-F1A6-04197C769F12}"/>
              </a:ext>
            </a:extLst>
          </p:cNvPr>
          <p:cNvCxnSpPr>
            <a:stCxn id="22" idx="0"/>
          </p:cNvCxnSpPr>
          <p:nvPr/>
        </p:nvCxnSpPr>
        <p:spPr>
          <a:xfrm flipH="1" flipV="1">
            <a:off x="6882063" y="3089709"/>
            <a:ext cx="647818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/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blipFill>
                <a:blip r:embed="rId4"/>
                <a:stretch>
                  <a:fillRect t="-125926" b="-1728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08EC3DE0-8345-5B78-69E8-508DEF93873D}"/>
              </a:ext>
            </a:extLst>
          </p:cNvPr>
          <p:cNvSpPr txBox="1"/>
          <p:nvPr/>
        </p:nvSpPr>
        <p:spPr>
          <a:xfrm>
            <a:off x="9491879" y="1665013"/>
            <a:ext cx="2028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earned parameters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FF5B320-5A2E-C375-9F19-88505C768616}"/>
              </a:ext>
            </a:extLst>
          </p:cNvPr>
          <p:cNvCxnSpPr>
            <a:stCxn id="31" idx="2"/>
          </p:cNvCxnSpPr>
          <p:nvPr/>
        </p:nvCxnSpPr>
        <p:spPr>
          <a:xfrm>
            <a:off x="10506131" y="2034345"/>
            <a:ext cx="216412" cy="48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16DF45E-F683-CC7D-C4A5-58FB2DB8AEDE}"/>
              </a:ext>
            </a:extLst>
          </p:cNvPr>
          <p:cNvSpPr txBox="1"/>
          <p:nvPr/>
        </p:nvSpPr>
        <p:spPr>
          <a:xfrm>
            <a:off x="11601292" y="565455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646794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2E33E-3ED5-CB80-F2D1-A7DFB14D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egularization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69728-8288-B638-B1C1-1C74C1379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21893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s</a:t>
            </a:r>
            <a:r>
              <a:rPr lang="en-DE" dirty="0"/>
              <a:t>parse interactions: much less weights</a:t>
            </a:r>
          </a:p>
          <a:p>
            <a:r>
              <a:rPr lang="en-DE" dirty="0"/>
              <a:t>parameter sharing: use same weights for different connections </a:t>
            </a:r>
          </a:p>
          <a:p>
            <a:r>
              <a:rPr lang="en-GB" dirty="0"/>
              <a:t>e</a:t>
            </a:r>
            <a:r>
              <a:rPr lang="en-DE" dirty="0"/>
              <a:t>quivariance </a:t>
            </a:r>
            <a:r>
              <a:rPr lang="en-GB" dirty="0"/>
              <a:t>to translation (not to rotation or scale): e.g., same edge detection across entire image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effect of receptive field:</a:t>
            </a:r>
          </a:p>
          <a:p>
            <a:r>
              <a:rPr lang="en-GB" dirty="0"/>
              <a:t>consider only locally restricted number of input values from previous layer</a:t>
            </a:r>
          </a:p>
          <a:p>
            <a:r>
              <a:rPr lang="en-GB" dirty="0"/>
              <a:t>grows for earlier layers (indirect interactions)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hierarchical patterns from simple building blocks</a:t>
            </a:r>
            <a:endParaRPr lang="en-GB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D6C9B-BF3E-B83F-643E-02677984E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13969E8-7506-866E-6F15-C7EC7547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076" y="657513"/>
            <a:ext cx="3668527" cy="2887811"/>
          </a:xfrm>
          <a:prstGeom prst="rect">
            <a:avLst/>
          </a:prstGeom>
        </p:spPr>
      </p:pic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BAAA66C-7186-D900-0D81-2163E5E13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076" y="4071651"/>
            <a:ext cx="3664175" cy="2105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BA13AC-BC52-98F0-F3EA-3A83E67ECD85}"/>
              </a:ext>
            </a:extLst>
          </p:cNvPr>
          <p:cNvSpPr txBox="1"/>
          <p:nvPr/>
        </p:nvSpPr>
        <p:spPr>
          <a:xfrm>
            <a:off x="8443078" y="392779"/>
            <a:ext cx="20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DE" dirty="0"/>
              <a:t>onvolutional layer: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D621F-404A-C298-F9EE-0ABCA96B81D6}"/>
              </a:ext>
            </a:extLst>
          </p:cNvPr>
          <p:cNvSpPr txBox="1"/>
          <p:nvPr/>
        </p:nvSpPr>
        <p:spPr>
          <a:xfrm>
            <a:off x="8443078" y="1916752"/>
            <a:ext cx="2210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fully-connected</a:t>
            </a:r>
            <a:r>
              <a:rPr lang="en-DE" dirty="0"/>
              <a:t> layer: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9A620B-21C5-06C8-6F85-2679C9917102}"/>
              </a:ext>
            </a:extLst>
          </p:cNvPr>
          <p:cNvSpPr txBox="1"/>
          <p:nvPr/>
        </p:nvSpPr>
        <p:spPr>
          <a:xfrm>
            <a:off x="11659482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55725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4586D-EB7F-7263-766A-CBE5A3DE7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Important Details: S</a:t>
            </a:r>
            <a:r>
              <a:rPr lang="en-DE" dirty="0"/>
              <a:t>triding and Padding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need to define how to stride over image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GB" sz="2400" dirty="0"/>
                  <a:t> corresponds to down-sampling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fewer nodes after convolutional layer</a:t>
                </a:r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3837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9B78D3-CBF8-F687-72F9-4290EEDCF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59797" y="1825625"/>
            <a:ext cx="51815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z</a:t>
            </a:r>
            <a:r>
              <a:rPr lang="en-DE" sz="2400" dirty="0"/>
              <a:t>ero-padding of input to make it wider: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therwise shrinking of represenation with each layer (depending on kernel size) </a:t>
            </a:r>
            <a:r>
              <a:rPr lang="en-DE" sz="2400" dirty="0">
                <a:sym typeface="Wingdings" pitchFamily="2" charset="2"/>
              </a:rPr>
              <a:t> allowing large kernels and slow shrinkage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415E8-0DB7-E78F-A6AB-D0C0E5B7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97BBDA-6FA5-8A3C-9371-587769A4D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790" y="4004611"/>
            <a:ext cx="3743325" cy="2590039"/>
          </a:xfrm>
          <a:prstGeom prst="rect">
            <a:avLst/>
          </a:prstGeom>
        </p:spPr>
      </p:pic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51F50268-A15F-D0F0-41AB-6389A876C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4892" y="3832090"/>
            <a:ext cx="2743200" cy="24641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1BF17D-E387-B233-454F-7D655F0D8775}"/>
              </a:ext>
            </a:extLst>
          </p:cNvPr>
          <p:cNvSpPr txBox="1"/>
          <p:nvPr/>
        </p:nvSpPr>
        <p:spPr>
          <a:xfrm>
            <a:off x="875613" y="4678893"/>
            <a:ext cx="76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689710-F531-3C07-60C9-AD1F049EB334}"/>
              </a:ext>
            </a:extLst>
          </p:cNvPr>
          <p:cNvSpPr txBox="1"/>
          <p:nvPr/>
        </p:nvSpPr>
        <p:spPr>
          <a:xfrm>
            <a:off x="1235793" y="5427928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8EC110-5E4E-7BAF-67DB-BD6D342AA57D}"/>
              </a:ext>
            </a:extLst>
          </p:cNvPr>
          <p:cNvCxnSpPr>
            <a:stCxn id="10" idx="3"/>
          </p:cNvCxnSpPr>
          <p:nvPr/>
        </p:nvCxnSpPr>
        <p:spPr>
          <a:xfrm flipV="1">
            <a:off x="1642746" y="4678893"/>
            <a:ext cx="359309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1567D2-BF5F-5551-A11C-CE6B12894586}"/>
              </a:ext>
            </a:extLst>
          </p:cNvPr>
          <p:cNvCxnSpPr>
            <a:stCxn id="11" idx="3"/>
          </p:cNvCxnSpPr>
          <p:nvPr/>
        </p:nvCxnSpPr>
        <p:spPr>
          <a:xfrm flipV="1">
            <a:off x="1915787" y="5362561"/>
            <a:ext cx="365401" cy="250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9CF672E-76EC-B58A-0B59-606C11EE824C}"/>
              </a:ext>
            </a:extLst>
          </p:cNvPr>
          <p:cNvSpPr txBox="1"/>
          <p:nvPr/>
        </p:nvSpPr>
        <p:spPr>
          <a:xfrm>
            <a:off x="9925574" y="631190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2AC18-0B89-89CE-FFDA-5E8F679B3C7F}"/>
              </a:ext>
            </a:extLst>
          </p:cNvPr>
          <p:cNvSpPr txBox="1"/>
          <p:nvPr/>
        </p:nvSpPr>
        <p:spPr>
          <a:xfrm>
            <a:off x="6821192" y="48635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Cambria Math" panose="02040503050406030204" pitchFamily="18" charset="0"/>
                <a:ea typeface="Cambria Math" panose="02040503050406030204" pitchFamily="18" charset="0"/>
              </a:rPr>
              <a:t>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C76444F-13E4-B685-EFA2-A7394A2F87E5}"/>
              </a:ext>
            </a:extLst>
          </p:cNvPr>
          <p:cNvCxnSpPr>
            <a:stCxn id="6" idx="3"/>
          </p:cNvCxnSpPr>
          <p:nvPr/>
        </p:nvCxnSpPr>
        <p:spPr>
          <a:xfrm>
            <a:off x="7134098" y="5048225"/>
            <a:ext cx="580794" cy="179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6000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714EF-42C3-CEAC-8A12-D8CA6C585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Another Ingredient: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0982-28EA-B591-5F89-28F258F77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7686174" cy="30736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300" dirty="0"/>
              <a:t>r</a:t>
            </a:r>
            <a:r>
              <a:rPr lang="en-DE" sz="2300" dirty="0"/>
              <a:t>eplacing outputs of neighboring nodes with summary statistic (</a:t>
            </a:r>
            <a:r>
              <a:rPr lang="en-GB" sz="2300" dirty="0"/>
              <a:t>e.g., maximum or average value of nodes)</a:t>
            </a:r>
          </a:p>
          <a:p>
            <a:pPr marL="0" indent="0">
              <a:buNone/>
            </a:pPr>
            <a:r>
              <a:rPr lang="en-US" sz="2300" dirty="0">
                <a:sym typeface="Wingdings" pitchFamily="2" charset="2"/>
              </a:rPr>
              <a:t> non-linear down-sampling (regularization)</a:t>
            </a:r>
            <a:endParaRPr lang="en-DE" sz="2300" dirty="0"/>
          </a:p>
          <a:p>
            <a:pPr marL="0" indent="0">
              <a:buNone/>
            </a:pPr>
            <a:endParaRPr lang="en-GB" sz="2300" dirty="0"/>
          </a:p>
          <a:p>
            <a:pPr marL="0" indent="0">
              <a:buNone/>
            </a:pPr>
            <a:r>
              <a:rPr lang="en-GB" sz="2300" dirty="0"/>
              <a:t>l</a:t>
            </a:r>
            <a:r>
              <a:rPr lang="en-DE" sz="2300" dirty="0"/>
              <a:t>ocal translation invariance: no interest in exact postion</a:t>
            </a:r>
            <a:endParaRPr lang="en-GB" sz="2300" dirty="0"/>
          </a:p>
          <a:p>
            <a:pPr marL="0" indent="0">
              <a:buNone/>
            </a:pPr>
            <a:r>
              <a:rPr lang="en-DE" sz="2300" dirty="0"/>
              <a:t>pooling over features learned by separate kernels (cross-channel pooling) can learn other transformation invariances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CDF23-F44D-BC5C-3BF4-961D3DCA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8D31CFEC-98AF-E57B-1139-EF7034F4F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375" y="1417947"/>
            <a:ext cx="3619500" cy="209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E42181-5533-031B-F087-5F8B3C4D4C6D}"/>
              </a:ext>
            </a:extLst>
          </p:cNvPr>
          <p:cNvSpPr txBox="1"/>
          <p:nvPr/>
        </p:nvSpPr>
        <p:spPr>
          <a:xfrm>
            <a:off x="9636914" y="1048615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08BE2C-6782-4290-C7E7-B8776207B28B}"/>
              </a:ext>
            </a:extLst>
          </p:cNvPr>
          <p:cNvSpPr txBox="1"/>
          <p:nvPr/>
        </p:nvSpPr>
        <p:spPr>
          <a:xfrm>
            <a:off x="838200" y="5168765"/>
            <a:ext cx="105156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300" dirty="0"/>
              <a:t>c</a:t>
            </a:r>
            <a:r>
              <a:rPr lang="en-DE" sz="2300" dirty="0"/>
              <a:t>onvolution and pooling </a:t>
            </a:r>
            <a:r>
              <a:rPr lang="en-GB" sz="2300" dirty="0"/>
              <a:t>ca</a:t>
            </a:r>
            <a:r>
              <a:rPr lang="en-DE" sz="2300" dirty="0"/>
              <a:t>n be interpreted as infinitely strong priors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c</a:t>
            </a:r>
            <a:r>
              <a:rPr lang="en-DE" sz="2300" dirty="0"/>
              <a:t>onvolution: </a:t>
            </a:r>
            <a:r>
              <a:rPr lang="en-GB" sz="2300" dirty="0"/>
              <a:t>only local interactions, equivariant to translation</a:t>
            </a:r>
            <a:endParaRPr lang="en-DE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p</a:t>
            </a:r>
            <a:r>
              <a:rPr lang="en-DE" sz="2300" dirty="0"/>
              <a:t>ooling: </a:t>
            </a:r>
            <a:r>
              <a:rPr lang="en-GB" sz="2300" dirty="0"/>
              <a:t>invariant to small translations</a:t>
            </a:r>
            <a:endParaRPr lang="en-DE" sz="2300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ACD25E7C-D6D7-C830-981D-130AC6877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372" y="3429000"/>
            <a:ext cx="3080657" cy="18515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69B5A7-C678-82A0-8479-153051C0DB53}"/>
              </a:ext>
            </a:extLst>
          </p:cNvPr>
          <p:cNvSpPr txBox="1"/>
          <p:nvPr/>
        </p:nvSpPr>
        <p:spPr>
          <a:xfrm>
            <a:off x="11479655" y="531694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2D8AE-BEB9-0EB6-8AD7-F2C1298DF91C}"/>
              </a:ext>
            </a:extLst>
          </p:cNvPr>
          <p:cNvSpPr txBox="1"/>
          <p:nvPr/>
        </p:nvSpPr>
        <p:spPr>
          <a:xfrm>
            <a:off x="10783791" y="299811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4253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Putting It All Together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87" y="2187941"/>
            <a:ext cx="7226032" cy="205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4739294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EDAEA191-03A5-59C4-F800-EBBBCF8FC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110" y="1353532"/>
            <a:ext cx="2988261" cy="500281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838200" y="3854941"/>
            <a:ext cx="293343" cy="884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4922446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218624" y="3429000"/>
            <a:ext cx="1029904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4800793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447764" y="2199568"/>
            <a:ext cx="497253" cy="458219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4922446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stCxn id="21" idx="0"/>
          </p:cNvCxnSpPr>
          <p:nvPr/>
        </p:nvCxnSpPr>
        <p:spPr>
          <a:xfrm flipV="1">
            <a:off x="3248528" y="3234088"/>
            <a:ext cx="1506352" cy="1688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545179" y="3429000"/>
            <a:ext cx="723135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D3C4BFD-D108-A97B-7D6B-2CB1258A75A2}"/>
              </a:ext>
            </a:extLst>
          </p:cNvPr>
          <p:cNvSpPr txBox="1"/>
          <p:nvPr/>
        </p:nvSpPr>
        <p:spPr>
          <a:xfrm>
            <a:off x="11264046" y="59396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Tradeoff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04AA1-D78D-9858-92DC-1E2B837A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Pivotal Moment: AlexNet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B5E2-73B2-8A91-D6BF-A7BA4E2CB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AlexNet finally started deep learning hype (won ImageNet challenge 2012)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ome major improvements:</a:t>
            </a:r>
          </a:p>
          <a:p>
            <a:r>
              <a:rPr lang="en-DE" sz="2600" dirty="0"/>
              <a:t>GPU implementation (enabling m</a:t>
            </a:r>
            <a:r>
              <a:rPr lang="en-GB" sz="2600" dirty="0"/>
              <a:t>or</a:t>
            </a:r>
            <a:r>
              <a:rPr lang="en-DE" sz="2600" dirty="0"/>
              <a:t>e layers </a:t>
            </a:r>
            <a:r>
              <a:rPr lang="en-DE" sz="2600" dirty="0">
                <a:sym typeface="Wingdings" pitchFamily="2" charset="2"/>
              </a:rPr>
              <a:t> better hierarchical representation</a:t>
            </a:r>
            <a:r>
              <a:rPr lang="en-DE" sz="2600" dirty="0"/>
              <a:t>)</a:t>
            </a:r>
          </a:p>
          <a:p>
            <a:r>
              <a:rPr lang="en-DE" sz="2600" dirty="0"/>
              <a:t>using ReLU activation functions</a:t>
            </a:r>
          </a:p>
          <a:p>
            <a:r>
              <a:rPr lang="en-GB" sz="2600" dirty="0"/>
              <a:t>using</a:t>
            </a:r>
            <a:r>
              <a:rPr lang="en-DE" sz="2600" dirty="0"/>
              <a:t>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9FEDB-B418-47C7-0DCB-A264A933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30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B1D838B-2892-09AA-C40B-4AABBF4BC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9938" y="1690688"/>
            <a:ext cx="5573692" cy="4178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38EF00-0E42-E026-9364-D2A890B7E1E6}"/>
              </a:ext>
            </a:extLst>
          </p:cNvPr>
          <p:cNvSpPr txBox="1"/>
          <p:nvPr/>
        </p:nvSpPr>
        <p:spPr>
          <a:xfrm>
            <a:off x="6251929" y="5253633"/>
            <a:ext cx="225965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more d</a:t>
            </a:r>
            <a:r>
              <a:rPr lang="en-DE" dirty="0"/>
              <a:t>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faster h</a:t>
            </a:r>
            <a:r>
              <a:rPr lang="en-DE" dirty="0"/>
              <a:t>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marter algorithms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C1FFFC9-2075-FFCE-031D-64807AC1EEFC}"/>
              </a:ext>
            </a:extLst>
          </p:cNvPr>
          <p:cNvCxnSpPr/>
          <p:nvPr/>
        </p:nvCxnSpPr>
        <p:spPr>
          <a:xfrm flipH="1" flipV="1">
            <a:off x="3320716" y="2569945"/>
            <a:ext cx="3407343" cy="2762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4D50DD4-1B2D-852B-F97B-52F5A8C82688}"/>
              </a:ext>
            </a:extLst>
          </p:cNvPr>
          <p:cNvCxnSpPr/>
          <p:nvPr/>
        </p:nvCxnSpPr>
        <p:spPr>
          <a:xfrm flipH="1" flipV="1">
            <a:off x="1732547" y="4001294"/>
            <a:ext cx="4827391" cy="17140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DAC4F-8128-9E17-2665-2E733FCF4EC0}"/>
              </a:ext>
            </a:extLst>
          </p:cNvPr>
          <p:cNvCxnSpPr/>
          <p:nvPr/>
        </p:nvCxnSpPr>
        <p:spPr>
          <a:xfrm flipH="1" flipV="1">
            <a:off x="3388093" y="5332396"/>
            <a:ext cx="3171845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9239F2B-F8EB-0763-A57F-0C41F663B71C}"/>
              </a:ext>
            </a:extLst>
          </p:cNvPr>
          <p:cNvSpPr txBox="1"/>
          <p:nvPr/>
        </p:nvSpPr>
        <p:spPr>
          <a:xfrm>
            <a:off x="11171507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065702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1886-CF69-3F42-4E7D-F31CEBED2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8831DB-5D24-26C6-94A8-6AC6CA8B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713389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 (aka Learning Bias)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set of assumptions that a learning algorithm uses to predict outputs of inputs that it has not encountered during training</a:t>
            </a:r>
          </a:p>
          <a:p>
            <a:pPr marL="0" indent="0">
              <a:buNone/>
            </a:pPr>
            <a:r>
              <a:rPr lang="en-GB" dirty="0"/>
              <a:t>(e.g., maximum margin in SVM, translation invariance in CNN)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crucial piece of generalization</a:t>
            </a:r>
          </a:p>
          <a:p>
            <a:endParaRPr lang="en-GB" dirty="0"/>
          </a:p>
          <a:p>
            <a:r>
              <a:rPr lang="en-GB" dirty="0"/>
              <a:t>data in disguise (replacement for missing information on specific situations in limited training data sets)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4D748-43B7-8C4D-A296-6B7DCB48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9727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20856-CA47-3DCC-F69A-AB76B634B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 Free Lunch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EF835-8269-8853-BD22-E9A050430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All optimization/ML algorithms (both sophisticated and simple ones) perform equally well when their performance is averaged across all possible problems.</a:t>
            </a:r>
          </a:p>
          <a:p>
            <a:pPr marL="0" indent="0">
              <a:buNone/>
            </a:pPr>
            <a:r>
              <a:rPr lang="en-GB" sz="2400" dirty="0"/>
              <a:t>(But deep learning is trying to solve many problems with very general-purpose forms of regularization.)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Particularly, model complexity doesn’t reflect if inductive bias is appropriate for problem at hand.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c</a:t>
            </a:r>
            <a:r>
              <a:rPr lang="en-DE" dirty="0">
                <a:sym typeface="Wingdings" pitchFamily="2" charset="2"/>
              </a:rPr>
              <a:t>hoose right ML method for learning task at hand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00B17-A873-6533-AA3E-A5CEC2279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6814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Double Descent in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08" y="4713112"/>
            <a:ext cx="11542817" cy="1681749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peak can be suppressed by regularization</a:t>
            </a:r>
          </a:p>
          <a:p>
            <a:r>
              <a:rPr lang="en-GB" sz="2400" dirty="0"/>
              <a:t>but potentially also suppression of second descent in case of sub-optimal inductive bias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not only Deep Learning: sufficiently complex, i.e., over-parametrized, ML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6A3FC60-D740-0E4E-AB5F-E877EA73E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15" y="1989914"/>
            <a:ext cx="6493563" cy="25345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AC9057-1F10-CE43-AEDA-1EB024F06EB6}"/>
              </a:ext>
            </a:extLst>
          </p:cNvPr>
          <p:cNvSpPr txBox="1"/>
          <p:nvPr/>
        </p:nvSpPr>
        <p:spPr>
          <a:xfrm>
            <a:off x="8879298" y="93807"/>
            <a:ext cx="3312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https://arxiv.org/abs/1812.11118</a:t>
            </a:r>
            <a:endParaRPr lang="en-GB" dirty="0"/>
          </a:p>
          <a:p>
            <a:r>
              <a:rPr lang="en-GB" dirty="0">
                <a:hlinkClick r:id="rId4"/>
              </a:rPr>
              <a:t>https://arxiv.org/abs/1912.02292</a:t>
            </a:r>
            <a:endParaRPr lang="en-GB" dirty="0"/>
          </a:p>
          <a:p>
            <a:r>
              <a:rPr lang="en-GB" dirty="0">
                <a:hlinkClick r:id="rId5"/>
              </a:rPr>
              <a:t>https://arxiv.org/abs/2201.02177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428A5-FA39-DC42-A1BD-DC6B0E2B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D18C4A-0238-8541-8658-6E635ACF2D85}"/>
              </a:ext>
            </a:extLst>
          </p:cNvPr>
          <p:cNvSpPr txBox="1"/>
          <p:nvPr/>
        </p:nvSpPr>
        <p:spPr>
          <a:xfrm>
            <a:off x="6361212" y="2531953"/>
            <a:ext cx="5715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generalization error first decreases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peaks (sharp increase in variance) at the interpolation threshold (where training error vanishes)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decreases monotonically again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EC27B6-9D0C-5945-8F76-E1A640639214}"/>
              </a:ext>
            </a:extLst>
          </p:cNvPr>
          <p:cNvSpPr txBox="1"/>
          <p:nvPr/>
        </p:nvSpPr>
        <p:spPr>
          <a:xfrm>
            <a:off x="1256790" y="1558091"/>
            <a:ext cx="96784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deep neural networks show additional structure for many parameters: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77DD5-EB84-71ED-682B-5EB2A55927A5}"/>
              </a:ext>
            </a:extLst>
          </p:cNvPr>
          <p:cNvSpPr txBox="1"/>
          <p:nvPr/>
        </p:nvSpPr>
        <p:spPr>
          <a:xfrm>
            <a:off x="189352" y="427827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source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081733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Double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all models right of interpolation threshold fit training data perfectly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find smoothest function that perfectly fits observed data (best inductive bias for task at hand)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a form of Occam’s razor (the simplest explanation compatible with the observations should be preferred)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larger function classes contain more interpolating functions for training data at hand, i.e., better chance to include simpler/smoother ones (smaller norm)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increasing model complexity can improve generalization (but need more data)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recipe: over-parametrize and regularize</a:t>
            </a:r>
          </a:p>
          <a:p>
            <a:pPr marL="0" indent="0">
              <a:buNone/>
            </a:pP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A282A8-A71C-5341-A1D9-DAE23643F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5299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200" dirty="0"/>
              <a:t>Memorization First Step Toward Generalization?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many interpolating models (perfectly fitting training data) in over-parameterization regime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empirical evidence that explicit regularization is not necessary for generalization (but helps to choose smooth solution)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 regularization (tendency of an algorithm to seek out solutions that generalize well on its own)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running </a:t>
            </a:r>
            <a:r>
              <a:rPr lang="en-GB" b="1" dirty="0"/>
              <a:t>Stochastic Gradient Descent</a:t>
            </a:r>
            <a:r>
              <a:rPr lang="en-GB" dirty="0"/>
              <a:t> to convergence: pick minimum norm solution of different interpolating models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implicitly regularizing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DA884-291D-CD4A-B9FF-BB17A7A2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48028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A106-D816-BFAD-C60C-82178E2AC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DC656-3A54-9D7A-F885-149B6B845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7728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CNN</a:t>
            </a:r>
            <a:r>
              <a:rPr lang="en-DE" dirty="0"/>
              <a:t>: neural networks work (at least for LeCun </a:t>
            </a:r>
            <a:r>
              <a:rPr lang="en-DE" dirty="0">
                <a:sym typeface="Wingdings" pitchFamily="2" charset="2"/>
              </a:rPr>
              <a:t></a:t>
            </a:r>
            <a:r>
              <a:rPr lang="en-DE" dirty="0"/>
              <a:t>)</a:t>
            </a:r>
          </a:p>
          <a:p>
            <a:r>
              <a:rPr lang="en-DE" dirty="0">
                <a:hlinkClick r:id="rId3"/>
              </a:rPr>
              <a:t>AlexNet</a:t>
            </a:r>
            <a:r>
              <a:rPr lang="en-DE" dirty="0"/>
              <a:t>: deep learning takes over</a:t>
            </a:r>
          </a:p>
          <a:p>
            <a:r>
              <a:rPr lang="en-DE" dirty="0">
                <a:hlinkClick r:id="rId4"/>
              </a:rPr>
              <a:t>dropout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90D77B-BAC5-AB79-72CD-B15BE13E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8401FEDB-2C8E-DDBF-982C-94402D3C41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5067" y="2492515"/>
            <a:ext cx="2531291" cy="3720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A47492-CC39-DC2A-B178-082F7A7963F5}"/>
              </a:ext>
            </a:extLst>
          </p:cNvPr>
          <p:cNvSpPr txBox="1"/>
          <p:nvPr/>
        </p:nvSpPr>
        <p:spPr>
          <a:xfrm>
            <a:off x="7818126" y="1825625"/>
            <a:ext cx="3697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n</a:t>
            </a:r>
            <a:r>
              <a:rPr lang="en-DE" sz="2800" dirty="0"/>
              <a:t>ice historical overview:</a:t>
            </a:r>
          </a:p>
        </p:txBody>
      </p:sp>
    </p:spTree>
    <p:extLst>
      <p:ext uri="{BB962C8B-B14F-4D97-AF65-F5344CB8AC3E}">
        <p14:creationId xmlns:p14="http://schemas.microsoft.com/office/powerpoint/2010/main" val="17082325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CA0A4-09E2-86D0-248F-23F526A8F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Key Challenge for AI: 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14B93-9F13-3E93-D28B-B7EB876E3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ommon sense of humans or animals </a:t>
            </a:r>
            <a:r>
              <a:rPr lang="en-GB" dirty="0"/>
              <a:t>enabled by w</a:t>
            </a:r>
            <a:r>
              <a:rPr lang="en-DE" dirty="0"/>
              <a:t>orld model (generalized representation of the world, allows to be </a:t>
            </a:r>
            <a:r>
              <a:rPr lang="en-GB" dirty="0"/>
              <a:t>inattentive to vast amount of irrelevant</a:t>
            </a:r>
            <a:r>
              <a:rPr lang="en-DE" dirty="0"/>
              <a:t> details)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yet reached this level of generalization in AI systems</a:t>
            </a:r>
          </a:p>
          <a:p>
            <a:pPr marL="0" indent="0">
              <a:buNone/>
            </a:pPr>
            <a:r>
              <a:rPr lang="en-GB" dirty="0"/>
              <a:t>without common sense:</a:t>
            </a:r>
            <a:r>
              <a:rPr lang="en-DE" dirty="0"/>
              <a:t> need for tons of data and hard-wired engineering of corner cases (example: self-driving cars)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2ABD3-2A7D-A471-C541-9E8CF91BE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264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1E75-0C73-6EA8-5535-EB327CA29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Mean Squared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fit function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training data set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approximate assumed true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with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000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</m:e>
                    </m:d>
                  </m:oMath>
                </a14:m>
                <a:endParaRPr lang="en-US" sz="2000" dirty="0"/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noise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000" dirty="0"/>
                  <a:t>: e.g., from Gaussian with zero mean and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>
                    <a:ea typeface="Cambria Math" panose="02040503050406030204" pitchFamily="18" charset="0"/>
                  </a:rPr>
                  <a:t> (</a:t>
                </a:r>
                <a:r>
                  <a:rPr lang="en-GB" sz="2000" dirty="0"/>
                  <a:t>homoscedasticity</a:t>
                </a:r>
                <a:r>
                  <a:rPr lang="en-US" sz="2000" dirty="0">
                    <a:ea typeface="Cambria Math" panose="02040503050406030204" pitchFamily="18" charset="0"/>
                  </a:rPr>
                  <a:t>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 algn="ctr">
                  <a:buNone/>
                </a:pPr>
                <a:r>
                  <a:rPr lang="en-GB" sz="2400" dirty="0"/>
                  <a:t>measure mean squared error </a:t>
                </a:r>
                <a:r>
                  <a:rPr lang="en-GB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MSE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/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⋯,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𝑖𝑝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blipFill>
                <a:blip r:embed="rId3"/>
                <a:stretch>
                  <a:fillRect b="-2051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/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blipFill>
                <a:blip r:embed="rId4"/>
                <a:stretch>
                  <a:fillRect t="-117978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/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blipFill>
                <a:blip r:embed="rId5"/>
                <a:stretch>
                  <a:fillRect l="-1408" t="-116854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/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000" dirty="0"/>
                  <a:t>for training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sz="2000" dirty="0"/>
                  <a:t> (in-sample)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blipFill>
                <a:blip r:embed="rId6"/>
                <a:stretch>
                  <a:fillRect l="-1706" t="-9375" r="-1024" b="-28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/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and test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sz="2000" dirty="0"/>
                  <a:t> (out-of-sample)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a:rPr lang="en-US" sz="20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blipFill>
                <a:blip r:embed="rId7"/>
                <a:stretch>
                  <a:fillRect l="-1408" t="-5000" b="-8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BDDDE-1227-E0FA-FAA7-0D84A731B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833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DA5F-5168-62B0-7FBE-11ECB043E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Decomposition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</a:t>
                </a:r>
                <a:r>
                  <a:rPr lang="en-DE" sz="2600" dirty="0"/>
                  <a:t>xpected squared error on individual sample in test data set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(average over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MSE</m:t>
                    </m:r>
                  </m:oMath>
                </a14:m>
                <a:r>
                  <a:rPr lang="en-DE" sz="2600" dirty="0"/>
                  <a:t>):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600" dirty="0">
                    <a:ea typeface="Cambria Math" panose="02040503050406030204" pitchFamily="18" charset="0"/>
                  </a:rPr>
                  <a:t>meaning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GB" sz="2600" dirty="0"/>
                  <a:t>:</a:t>
                </a:r>
              </a:p>
              <a:p>
                <a:pPr marL="0" indent="0">
                  <a:buNone/>
                </a:pPr>
                <a:r>
                  <a:rPr lang="en-GB" sz="2600" dirty="0"/>
                  <a:t>“averaging” predictions from models trained on different choices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600" dirty="0"/>
                  <a:t>(independently sampled from same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907" b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/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;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𝐷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6B22AF6-371D-D908-1945-2F6B67C251F6}"/>
              </a:ext>
            </a:extLst>
          </p:cNvPr>
          <p:cNvSpPr txBox="1"/>
          <p:nvPr/>
        </p:nvSpPr>
        <p:spPr>
          <a:xfrm>
            <a:off x="2732274" y="4387079"/>
            <a:ext cx="72648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b</a:t>
            </a:r>
            <a:r>
              <a:rPr lang="en-DE" sz="2600" dirty="0"/>
              <a:t>ias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0B13F9-F32E-2D65-0713-E9014298D051}"/>
              </a:ext>
            </a:extLst>
          </p:cNvPr>
          <p:cNvSpPr txBox="1"/>
          <p:nvPr/>
        </p:nvSpPr>
        <p:spPr>
          <a:xfrm>
            <a:off x="6423315" y="4334724"/>
            <a:ext cx="13259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variance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1D9494-15B9-E00A-0F8C-AFEA0B8486AB}"/>
              </a:ext>
            </a:extLst>
          </p:cNvPr>
          <p:cNvSpPr txBox="1"/>
          <p:nvPr/>
        </p:nvSpPr>
        <p:spPr>
          <a:xfrm>
            <a:off x="8950770" y="4331369"/>
            <a:ext cx="240303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 err="1"/>
              <a:t>i</a:t>
            </a:r>
            <a:r>
              <a:rPr lang="en-DE" sz="2600" dirty="0"/>
              <a:t>rreducible error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AE6631CF-AF43-2618-DE5E-57FA3DF421AE}"/>
              </a:ext>
            </a:extLst>
          </p:cNvPr>
          <p:cNvSpPr/>
          <p:nvPr/>
        </p:nvSpPr>
        <p:spPr>
          <a:xfrm rot="16200000">
            <a:off x="2725783" y="2677657"/>
            <a:ext cx="660481" cy="26469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99BAF521-7102-22C7-D955-F9865883BE80}"/>
              </a:ext>
            </a:extLst>
          </p:cNvPr>
          <p:cNvSpPr/>
          <p:nvPr/>
        </p:nvSpPr>
        <p:spPr>
          <a:xfrm rot="16200000">
            <a:off x="6745762" y="1942753"/>
            <a:ext cx="700055" cy="40771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8131F7-E7DF-8585-7DB5-72772482F40F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9732112" y="3429000"/>
            <a:ext cx="420173" cy="902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CB8E2B-FF41-59CC-D173-9E3CC6571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337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7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9974</TotalTime>
  <Words>2343</Words>
  <Application>Microsoft Office PowerPoint</Application>
  <PresentationFormat>Widescreen</PresentationFormat>
  <Paragraphs>374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Wingdings</vt:lpstr>
      <vt:lpstr>Office Theme</vt:lpstr>
      <vt:lpstr>Generalization Need for Inductive Bias</vt:lpstr>
      <vt:lpstr>Generalization</vt:lpstr>
      <vt:lpstr>Bias-Variance Tradeoff</vt:lpstr>
      <vt:lpstr>Bias, Variance, Irreducible Error</vt:lpstr>
      <vt:lpstr>Mean Squared Error</vt:lpstr>
      <vt:lpstr>Bias-Variance Decomposition</vt:lpstr>
      <vt:lpstr>Bias-Variance Tradeoff</vt:lpstr>
      <vt:lpstr>Example: Non-Linear Function Approximation</vt:lpstr>
      <vt:lpstr>Example: k-Nearest Neighbors</vt:lpstr>
      <vt:lpstr>Problem of Finding Complexity Sweet Spot</vt:lpstr>
      <vt:lpstr>Hyperparameters</vt:lpstr>
      <vt:lpstr>Methods for …</vt:lpstr>
      <vt:lpstr>Regularization</vt:lpstr>
      <vt:lpstr>Supplement to General Recipe of Statistical Learning</vt:lpstr>
      <vt:lpstr>Idea of Regularization</vt:lpstr>
      <vt:lpstr>L^2 Regularization (Ridge Regression)</vt:lpstr>
      <vt:lpstr>L^1 Regularization (LASSO)</vt:lpstr>
      <vt:lpstr>Maximum a Posteriori Estimation</vt:lpstr>
      <vt:lpstr>Priors as Regularizers</vt:lpstr>
      <vt:lpstr>Dropout in Neural Networks</vt:lpstr>
      <vt:lpstr>Dropout in Neural Networks</vt:lpstr>
      <vt:lpstr>Convolutional Neural Networks (CNN)</vt:lpstr>
      <vt:lpstr>Recap: Feed-Forward Neural Networks</vt:lpstr>
      <vt:lpstr>Grid-Like Data</vt:lpstr>
      <vt:lpstr>Convolution Operation</vt:lpstr>
      <vt:lpstr>Regularization Effects</vt:lpstr>
      <vt:lpstr>Important Details: Striding and Padding</vt:lpstr>
      <vt:lpstr>Another Ingredient: Pooling</vt:lpstr>
      <vt:lpstr>Putting It All Together</vt:lpstr>
      <vt:lpstr>The Pivotal Moment: AlexNet</vt:lpstr>
      <vt:lpstr>Inductive Bias</vt:lpstr>
      <vt:lpstr>Inductive Bias (aka Learning Bias)</vt:lpstr>
      <vt:lpstr>No Free Lunch Theorem</vt:lpstr>
      <vt:lpstr>Double Descent in Deep Learning</vt:lpstr>
      <vt:lpstr>Interpretation of Double Descent</vt:lpstr>
      <vt:lpstr>Memorization First Step Toward Generalization?</vt:lpstr>
      <vt:lpstr>Literature</vt:lpstr>
      <vt:lpstr>Key Challenge for AI: Generalization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Generalization</dc:title>
  <dc:creator>Felix Wick</dc:creator>
  <cp:lastModifiedBy>Wick, Felix</cp:lastModifiedBy>
  <cp:revision>218</cp:revision>
  <dcterms:created xsi:type="dcterms:W3CDTF">2022-07-19T09:26:52Z</dcterms:created>
  <dcterms:modified xsi:type="dcterms:W3CDTF">2023-06-18T21:05:26Z</dcterms:modified>
</cp:coreProperties>
</file>

<file path=docProps/thumbnail.jpeg>
</file>